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e9f17bc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e9f17bc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e9f17bce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e9f17bce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e9f17bce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e9f17bce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e9f17bce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e9f17bce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e9f17bce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e9f17bce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e9f17bce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e9f17bce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e9f17bce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e9f17bce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e9f17bce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e9f17bce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f1fb8482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f1fb848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e9f17bce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e9f17bce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b19269b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b19269b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f1fb8482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f1fb8482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f1fb8482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f1fb8482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f1fb8482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f1fb8482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f1fb8482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f1fb8482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f1fb8482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f1fb8482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f1fb8482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f1fb8482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f351012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f351012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f3510126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f3510126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f3510126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f3510126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d0b3f5f51cae71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d0b3f5f51cae71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b19269b0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b19269b0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d0b3f5f51cae71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d0b3f5f51cae71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d0b3f5f51cae71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d0b3f5f51cae71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d0b3f5f51cae71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d0b3f5f51cae71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d0b3f5f51cae71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d0b3f5f51cae71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d0b3f5f51cae715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d0b3f5f51cae715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d0b3f5f51cae715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d0b3f5f51cae71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b19269b0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b19269b0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b19269b0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b19269b0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b19269b0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b19269b0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b19269b0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b19269b0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b19269b0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b19269b0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b19269b0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b19269b0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45.png"/><Relationship Id="rId9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8.jpg"/><Relationship Id="rId8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9.jpg"/><Relationship Id="rId5" Type="http://schemas.openxmlformats.org/officeDocument/2006/relationships/image" Target="../media/image29.jpg"/><Relationship Id="rId6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23.jpg"/><Relationship Id="rId5" Type="http://schemas.openxmlformats.org/officeDocument/2006/relationships/image" Target="../media/image28.png"/><Relationship Id="rId6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23.jpg"/><Relationship Id="rId5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37.jpg"/><Relationship Id="rId5" Type="http://schemas.openxmlformats.org/officeDocument/2006/relationships/image" Target="../media/image42.png"/><Relationship Id="rId6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hyperlink" Target="https://github.com/debkbanerji/lego-art-remix" TargetMode="External"/><Relationship Id="rId5" Type="http://schemas.openxmlformats.org/officeDocument/2006/relationships/hyperlink" Target="https://lego-art-remix.debkbanerji.com" TargetMode="External"/><Relationship Id="rId6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hyperlink" Target="https://github.com/debkbanerji/lego-art-remix/issues" TargetMode="External"/><Relationship Id="rId5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891525"/>
            <a:ext cx="8520600" cy="10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Lego Mosaics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6148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Deb Banerji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568550" y="2066600"/>
            <a:ext cx="600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222222"/>
                </a:solidFill>
                <a:highlight>
                  <a:srgbClr val="FFFFFF"/>
                </a:highlight>
              </a:rPr>
              <a:t>Techniques and Algorithms</a:t>
            </a:r>
            <a:endParaRPr sz="36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6988775" y="4847550"/>
            <a:ext cx="23604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Last updated: 2021-9-13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Mosaic creation</a:t>
            </a:r>
            <a:endParaRPr/>
          </a:p>
        </p:txBody>
      </p:sp>
      <p:sp>
        <p:nvSpPr>
          <p:cNvPr id="118" name="Google Shape;118;p22"/>
          <p:cNvSpPr txBox="1"/>
          <p:nvPr/>
        </p:nvSpPr>
        <p:spPr>
          <a:xfrm>
            <a:off x="367400" y="1148100"/>
            <a:ext cx="846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Lego mosaic creation as minimizing a color distance function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Scaling down + matching available Lego colors to pixels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For every pixel, find the ‘closest’ Lego color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Mathematically, we’re minimizing the sum of the color distances between corresponding pixels</a:t>
            </a:r>
            <a:endParaRPr sz="2300"/>
          </a:p>
        </p:txBody>
      </p:sp>
      <p:sp>
        <p:nvSpPr>
          <p:cNvPr id="119" name="Google Shape;119;p22"/>
          <p:cNvSpPr txBox="1"/>
          <p:nvPr/>
        </p:nvSpPr>
        <p:spPr>
          <a:xfrm>
            <a:off x="1610575" y="3456900"/>
            <a:ext cx="788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900">
                <a:solidFill>
                  <a:schemeClr val="dk1"/>
                </a:solidFill>
              </a:rPr>
              <a:t>Σ</a:t>
            </a:r>
            <a:endParaRPr sz="4100"/>
          </a:p>
        </p:txBody>
      </p:sp>
      <p:sp>
        <p:nvSpPr>
          <p:cNvPr id="120" name="Google Shape;120;p22"/>
          <p:cNvSpPr txBox="1"/>
          <p:nvPr/>
        </p:nvSpPr>
        <p:spPr>
          <a:xfrm>
            <a:off x="808850" y="4280400"/>
            <a:ext cx="75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= 1 to width, j = 1 to height</a:t>
            </a:r>
            <a:endParaRPr sz="1500"/>
          </a:p>
        </p:txBody>
      </p:sp>
      <p:sp>
        <p:nvSpPr>
          <p:cNvPr id="121" name="Google Shape;121;p22"/>
          <p:cNvSpPr txBox="1"/>
          <p:nvPr/>
        </p:nvSpPr>
        <p:spPr>
          <a:xfrm>
            <a:off x="2143725" y="3726300"/>
            <a:ext cx="758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colorD</a:t>
            </a:r>
            <a:r>
              <a:rPr lang="en-GB" sz="2400"/>
              <a:t>ist(original</a:t>
            </a:r>
            <a:r>
              <a:rPr baseline="-25000" lang="en-GB" sz="2400"/>
              <a:t>i,j</a:t>
            </a:r>
            <a:r>
              <a:rPr lang="en-GB" sz="2400"/>
              <a:t>,replacement</a:t>
            </a:r>
            <a:r>
              <a:rPr baseline="-25000" lang="en-GB" sz="2400"/>
              <a:t>i,j</a:t>
            </a:r>
            <a:r>
              <a:rPr lang="en-GB" sz="2400"/>
              <a:t>)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75" y="1111225"/>
            <a:ext cx="1646950" cy="164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3"/>
          <p:cNvCxnSpPr/>
          <p:nvPr/>
        </p:nvCxnSpPr>
        <p:spPr>
          <a:xfrm>
            <a:off x="2201775" y="190020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800" y="1053788"/>
            <a:ext cx="1697035" cy="16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4825" y="1111225"/>
            <a:ext cx="1642863" cy="164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3"/>
          <p:cNvCxnSpPr/>
          <p:nvPr/>
        </p:nvCxnSpPr>
        <p:spPr>
          <a:xfrm>
            <a:off x="5047075" y="190020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2" name="Google Shape;13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2" y="2940428"/>
            <a:ext cx="1646949" cy="161453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62500" y="46374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‘Speak Now’ Album Art, Taylor Swift, 2010</a:t>
            </a:r>
            <a:endParaRPr sz="800"/>
          </a:p>
        </p:txBody>
      </p:sp>
      <p:cxnSp>
        <p:nvCxnSpPr>
          <p:cNvPr id="134" name="Google Shape;134;p23"/>
          <p:cNvCxnSpPr/>
          <p:nvPr/>
        </p:nvCxnSpPr>
        <p:spPr>
          <a:xfrm>
            <a:off x="2201775" y="374770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5" name="Google Shape;13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5800" y="2899175"/>
            <a:ext cx="1738250" cy="17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34825" y="2940425"/>
            <a:ext cx="1697025" cy="1697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3"/>
          <p:cNvCxnSpPr/>
          <p:nvPr/>
        </p:nvCxnSpPr>
        <p:spPr>
          <a:xfrm>
            <a:off x="5050475" y="3788938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Bleedthrough</a:t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367400" y="1148100"/>
            <a:ext cx="846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Pictures with round studs as pixels may be darker than expected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Solution: multiply brightness of studs by </a:t>
            </a:r>
            <a:r>
              <a:rPr lang="en-GB" sz="2300">
                <a:solidFill>
                  <a:schemeClr val="dk1"/>
                </a:solidFill>
              </a:rPr>
              <a:t>𝚷</a:t>
            </a:r>
            <a:r>
              <a:rPr lang="en-GB" sz="2300"/>
              <a:t>/4 before alignment</a:t>
            </a:r>
            <a:endParaRPr sz="2300"/>
          </a:p>
        </p:txBody>
      </p:sp>
      <p:sp>
        <p:nvSpPr>
          <p:cNvPr id="144" name="Google Shape;144;p24"/>
          <p:cNvSpPr/>
          <p:nvPr/>
        </p:nvSpPr>
        <p:spPr>
          <a:xfrm>
            <a:off x="976625" y="3196325"/>
            <a:ext cx="1260600" cy="11541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3413550" y="3196325"/>
            <a:ext cx="1185000" cy="11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3432000" y="3187475"/>
            <a:ext cx="1148100" cy="1171800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24"/>
          <p:cNvCxnSpPr/>
          <p:nvPr/>
        </p:nvCxnSpPr>
        <p:spPr>
          <a:xfrm>
            <a:off x="2491263" y="3773375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Transparency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375450" y="963125"/>
            <a:ext cx="86319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Image formats such as .PNG contain transparency image for each pixel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We can account for this by adding a transparency factor to the result of each color distance check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400"/>
              <a:t>colorDist(original</a:t>
            </a:r>
            <a:r>
              <a:rPr baseline="-25000" lang="en-GB" sz="2400"/>
              <a:t>i,j</a:t>
            </a:r>
            <a:r>
              <a:rPr lang="en-GB" sz="2400"/>
              <a:t>,replacement</a:t>
            </a:r>
            <a:r>
              <a:rPr baseline="-25000" lang="en-GB" sz="2400"/>
              <a:t>i,j</a:t>
            </a:r>
            <a:r>
              <a:rPr lang="en-GB" sz="2400"/>
              <a:t>) + transparencyFactor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‘</a:t>
            </a:r>
            <a:r>
              <a:rPr lang="en-GB" sz="2400">
                <a:solidFill>
                  <a:schemeClr val="dk1"/>
                </a:solidFill>
              </a:rPr>
              <a:t>transparencyFactor’ is lower the closer the original is to the replacement in transparency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Also need to change backing plate!</a:t>
            </a:r>
            <a:endParaRPr sz="2300"/>
          </a:p>
        </p:txBody>
      </p:sp>
      <p:sp>
        <p:nvSpPr>
          <p:cNvPr id="154" name="Google Shape;154;p25"/>
          <p:cNvSpPr/>
          <p:nvPr/>
        </p:nvSpPr>
        <p:spPr>
          <a:xfrm>
            <a:off x="920350" y="4094000"/>
            <a:ext cx="921600" cy="96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0850" y="4149350"/>
            <a:ext cx="1138800" cy="8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550" y="4094000"/>
            <a:ext cx="1046903" cy="9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Metallicity</a:t>
            </a: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375450" y="963125"/>
            <a:ext cx="86319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Much trickier than transparency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Isn’t stored as numbers in images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Predict for each pixel with convolutional neural net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Use same transparency trick afterwards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400">
                <a:solidFill>
                  <a:schemeClr val="dk1"/>
                </a:solidFill>
              </a:rPr>
              <a:t>colorDist(original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,replacement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) + metallicityFactor</a:t>
            </a:r>
            <a:endParaRPr sz="2300"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75" y="3354100"/>
            <a:ext cx="1814700" cy="136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Price optimization</a:t>
            </a:r>
            <a:endParaRPr/>
          </a:p>
        </p:txBody>
      </p:sp>
      <p:sp>
        <p:nvSpPr>
          <p:cNvPr id="169" name="Google Shape;169;p27"/>
          <p:cNvSpPr txBox="1"/>
          <p:nvPr/>
        </p:nvSpPr>
        <p:spPr>
          <a:xfrm>
            <a:off x="88625" y="922925"/>
            <a:ext cx="89187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Some colors can be significantly more expensive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May still be worth it!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Quality vs. price tradeoff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We can use the transparency trick again: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GB" sz="2400">
                <a:solidFill>
                  <a:schemeClr val="dk1"/>
                </a:solidFill>
              </a:rPr>
              <a:t>colorDist(original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,replacement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) + k*price(replacement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The higher ‘k’ is, the more we care about price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This is a very efficient way to account for price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Dithering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370100" y="922925"/>
            <a:ext cx="86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300"/>
              <a:t>Useful for large outputs</a:t>
            </a:r>
            <a:endParaRPr sz="2300"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00" y="1629425"/>
            <a:ext cx="3241575" cy="25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5875" y="1629425"/>
            <a:ext cx="3241575" cy="2593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370100" y="4375075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</a:t>
            </a:r>
            <a:r>
              <a:rPr lang="en-GB" sz="800"/>
              <a:t>https://en.wikipedia.org/wiki/Dither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650"/>
              <a:t>The remix problem</a:t>
            </a:r>
            <a:endParaRPr sz="4650"/>
          </a:p>
        </p:txBody>
      </p:sp>
      <p:sp>
        <p:nvSpPr>
          <p:cNvPr id="184" name="Google Shape;184;p29"/>
          <p:cNvSpPr txBox="1"/>
          <p:nvPr/>
        </p:nvSpPr>
        <p:spPr>
          <a:xfrm>
            <a:off x="367400" y="1021525"/>
            <a:ext cx="84648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What if we have limited numbers of studs for each color?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Same goal, different constraints</a:t>
            </a:r>
            <a:endParaRPr sz="2300"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t/>
            </a:r>
            <a:endParaRPr sz="40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Much harder to minimize this now</a:t>
            </a:r>
            <a:endParaRPr sz="2300"/>
          </a:p>
        </p:txBody>
      </p:sp>
      <p:sp>
        <p:nvSpPr>
          <p:cNvPr id="185" name="Google Shape;185;p29"/>
          <p:cNvSpPr txBox="1"/>
          <p:nvPr/>
        </p:nvSpPr>
        <p:spPr>
          <a:xfrm>
            <a:off x="1103900" y="1613650"/>
            <a:ext cx="788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900">
                <a:solidFill>
                  <a:schemeClr val="dk1"/>
                </a:solidFill>
              </a:rPr>
              <a:t>Σ</a:t>
            </a:r>
            <a:endParaRPr sz="4100"/>
          </a:p>
        </p:txBody>
      </p:sp>
      <p:sp>
        <p:nvSpPr>
          <p:cNvPr id="186" name="Google Shape;186;p29"/>
          <p:cNvSpPr txBox="1"/>
          <p:nvPr/>
        </p:nvSpPr>
        <p:spPr>
          <a:xfrm>
            <a:off x="1643375" y="1883050"/>
            <a:ext cx="758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colorDist(original</a:t>
            </a:r>
            <a:r>
              <a:rPr baseline="-25000" lang="en-GB" sz="2400"/>
              <a:t>i,j</a:t>
            </a:r>
            <a:r>
              <a:rPr lang="en-GB" sz="2400"/>
              <a:t>,replacement</a:t>
            </a:r>
            <a:r>
              <a:rPr baseline="-25000" lang="en-GB" sz="2400"/>
              <a:t>i,j</a:t>
            </a:r>
            <a:r>
              <a:rPr lang="en-GB" sz="2400"/>
              <a:t>)</a:t>
            </a:r>
            <a:endParaRPr sz="2400"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10252" l="12927" r="14238" t="9465"/>
          <a:stretch/>
        </p:blipFill>
        <p:spPr>
          <a:xfrm>
            <a:off x="2803450" y="3002463"/>
            <a:ext cx="1569350" cy="172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425" y="3050763"/>
            <a:ext cx="1633151" cy="163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8675" y="2870450"/>
            <a:ext cx="1776973" cy="1780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9"/>
          <p:cNvCxnSpPr/>
          <p:nvPr/>
        </p:nvCxnSpPr>
        <p:spPr>
          <a:xfrm>
            <a:off x="5026388" y="376065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9"/>
          <p:cNvSpPr txBox="1"/>
          <p:nvPr/>
        </p:nvSpPr>
        <p:spPr>
          <a:xfrm>
            <a:off x="518100" y="4732250"/>
            <a:ext cx="215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‘</a:t>
            </a:r>
            <a:r>
              <a:rPr lang="en-GB" sz="800"/>
              <a:t>It Doesn't Have to Make Sense</a:t>
            </a:r>
            <a:r>
              <a:rPr lang="en-GB" sz="800"/>
              <a:t>’ Album Art, Ingrid Michaelson, 2016</a:t>
            </a:r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ctrTitle"/>
          </p:nvPr>
        </p:nvSpPr>
        <p:spPr>
          <a:xfrm>
            <a:off x="311700" y="158875"/>
            <a:ext cx="85206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cases</a:t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339600" y="717225"/>
            <a:ext cx="84648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want to </a:t>
            </a:r>
            <a:r>
              <a:rPr lang="en-GB" sz="2300">
                <a:solidFill>
                  <a:schemeClr val="dk1"/>
                </a:solidFill>
              </a:rPr>
              <a:t>design </a:t>
            </a:r>
            <a:r>
              <a:rPr lang="en-GB" sz="2300"/>
              <a:t>something with your existing pieces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want to design a MOC from an existing set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want to design something that’s easy to acquire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think it would be cool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work for Lego!</a:t>
            </a:r>
            <a:endParaRPr sz="2300"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975" y="2571750"/>
            <a:ext cx="3934924" cy="252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ctrTitle"/>
          </p:nvPr>
        </p:nvSpPr>
        <p:spPr>
          <a:xfrm>
            <a:off x="311700" y="51125"/>
            <a:ext cx="8520600" cy="60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480"/>
              <a:t>Assignment problem/Linear programming</a:t>
            </a:r>
            <a:endParaRPr sz="3480"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25" y="736225"/>
            <a:ext cx="3164822" cy="41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5700" y="736225"/>
            <a:ext cx="3690268" cy="44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67400" y="1148100"/>
            <a:ext cx="5859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Intro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Color Distance + Variations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The Remix Problem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3D Mosaics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Pixelization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Code Links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Q &amp; A</a:t>
            </a:r>
            <a:endParaRPr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50"/>
              <a:t>Solving the remix problem</a:t>
            </a:r>
            <a:endParaRPr sz="3950"/>
          </a:p>
        </p:txBody>
      </p:sp>
      <p:sp>
        <p:nvSpPr>
          <p:cNvPr id="211" name="Google Shape;211;p32"/>
          <p:cNvSpPr txBox="1"/>
          <p:nvPr/>
        </p:nvSpPr>
        <p:spPr>
          <a:xfrm>
            <a:off x="367400" y="1148100"/>
            <a:ext cx="84648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 remix problem reduces to the assignment problem in polynomial time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Instead of agents and tasks, we have studs and pixels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 assignment problem similarly reduces to linear programming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Many libraries exist for solving linear programs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 catch: it’s slow, and memory usage can be bad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get around this by reducing problem size, but this can be unreliable</a:t>
            </a:r>
            <a:endParaRPr sz="2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ctrTitle"/>
          </p:nvPr>
        </p:nvSpPr>
        <p:spPr>
          <a:xfrm>
            <a:off x="311700" y="21757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980"/>
              <a:t>Solving the remix problem (faster)</a:t>
            </a:r>
            <a:endParaRPr sz="3980"/>
          </a:p>
        </p:txBody>
      </p:sp>
      <p:sp>
        <p:nvSpPr>
          <p:cNvPr id="217" name="Google Shape;217;p33"/>
          <p:cNvSpPr txBox="1"/>
          <p:nvPr/>
        </p:nvSpPr>
        <p:spPr>
          <a:xfrm>
            <a:off x="367500" y="1021350"/>
            <a:ext cx="84648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To get around, this, we use a much faster 2 phase approximation algorithm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 algorithm first fills in the ‘best matches’ for each available color as best as it can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Then, it fills in the gaps using a similarly greedy approach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It’s not perfect, but in practice, it works well under some reasonable assumptions: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Ex: If a user has at least one stud of a given color, then they can acquire more in the worst case (or remove this color entirely)</a:t>
            </a:r>
            <a:endParaRPr sz="2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ctrTitle"/>
          </p:nvPr>
        </p:nvSpPr>
        <p:spPr>
          <a:xfrm>
            <a:off x="311700" y="120850"/>
            <a:ext cx="85206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980"/>
              <a:t>Easier debugging</a:t>
            </a:r>
            <a:endParaRPr sz="3980"/>
          </a:p>
        </p:txBody>
      </p:sp>
      <p:sp>
        <p:nvSpPr>
          <p:cNvPr id="223" name="Google Shape;223;p34"/>
          <p:cNvSpPr txBox="1"/>
          <p:nvPr/>
        </p:nvSpPr>
        <p:spPr>
          <a:xfrm>
            <a:off x="190200" y="818350"/>
            <a:ext cx="8642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 2 phase approach makes issues easier for humans to fix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Ex: Trying to make our earlier example from the iron man set</a:t>
            </a:r>
            <a:endParaRPr sz="2300"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00" y="1711150"/>
            <a:ext cx="4232976" cy="22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 txBox="1"/>
          <p:nvPr/>
        </p:nvSpPr>
        <p:spPr>
          <a:xfrm>
            <a:off x="190200" y="4056775"/>
            <a:ext cx="420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Easy to see that biggest problem is missing white studs</a:t>
            </a:r>
            <a:endParaRPr sz="1000"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9500" y="1784275"/>
            <a:ext cx="2089775" cy="2094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34"/>
          <p:cNvCxnSpPr/>
          <p:nvPr/>
        </p:nvCxnSpPr>
        <p:spPr>
          <a:xfrm>
            <a:off x="5178463" y="3015413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34"/>
          <p:cNvSpPr txBox="1"/>
          <p:nvPr/>
        </p:nvSpPr>
        <p:spPr>
          <a:xfrm>
            <a:off x="4810050" y="2402400"/>
            <a:ext cx="259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+1000 </a:t>
            </a:r>
            <a:endParaRPr sz="1700"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050" y="2456250"/>
            <a:ext cx="451629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ctrTitle"/>
          </p:nvPr>
        </p:nvSpPr>
        <p:spPr>
          <a:xfrm>
            <a:off x="311700" y="127175"/>
            <a:ext cx="8520600" cy="67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Segmented backgrounds</a:t>
            </a:r>
            <a:endParaRPr sz="3880"/>
          </a:p>
        </p:txBody>
      </p:sp>
      <p:sp>
        <p:nvSpPr>
          <p:cNvPr id="235" name="Google Shape;235;p35"/>
          <p:cNvSpPr txBox="1"/>
          <p:nvPr/>
        </p:nvSpPr>
        <p:spPr>
          <a:xfrm>
            <a:off x="258850" y="742550"/>
            <a:ext cx="8143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For backgrounds and other monochromatic patches, we may fall short with color counts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Ex: previous slide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May lead to weird/unpredictable segmentation</a:t>
            </a:r>
            <a:endParaRPr sz="2300"/>
          </a:p>
        </p:txBody>
      </p:sp>
      <p:sp>
        <p:nvSpPr>
          <p:cNvPr id="236" name="Google Shape;236;p35"/>
          <p:cNvSpPr txBox="1"/>
          <p:nvPr/>
        </p:nvSpPr>
        <p:spPr>
          <a:xfrm>
            <a:off x="258850" y="4145250"/>
            <a:ext cx="8143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We could detect, then manually process these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be difficult, may not be reliable</a:t>
            </a:r>
            <a:endParaRPr sz="2300"/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200" y="2256350"/>
            <a:ext cx="3547624" cy="18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ctrTitle"/>
          </p:nvPr>
        </p:nvSpPr>
        <p:spPr>
          <a:xfrm>
            <a:off x="311700" y="57475"/>
            <a:ext cx="85206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Pseudo ‘dithering’</a:t>
            </a:r>
            <a:endParaRPr sz="3880"/>
          </a:p>
        </p:txBody>
      </p:sp>
      <p:sp>
        <p:nvSpPr>
          <p:cNvPr id="243" name="Google Shape;243;p36"/>
          <p:cNvSpPr txBox="1"/>
          <p:nvPr/>
        </p:nvSpPr>
        <p:spPr>
          <a:xfrm>
            <a:off x="252525" y="468025"/>
            <a:ext cx="81438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Reuse our transparency color distance strategy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This time, the extra factor is very small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Tiebreaking only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400">
                <a:solidFill>
                  <a:schemeClr val="dk1"/>
                </a:solidFill>
              </a:rPr>
              <a:t>colorDist(original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,replacement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) + 𝜖(</a:t>
            </a:r>
            <a:r>
              <a:rPr lang="en-GB" sz="2300">
                <a:solidFill>
                  <a:schemeClr val="dk1"/>
                </a:solidFill>
              </a:rPr>
              <a:t>(i+j) mod k)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GB" sz="2300">
                <a:solidFill>
                  <a:schemeClr val="dk1"/>
                </a:solidFill>
              </a:rPr>
              <a:t>Where </a:t>
            </a:r>
            <a:r>
              <a:rPr lang="en-GB" sz="2400">
                <a:solidFill>
                  <a:schemeClr val="dk1"/>
                </a:solidFill>
              </a:rPr>
              <a:t>𝜖 and k are small, and </a:t>
            </a:r>
            <a:r>
              <a:rPr lang="en-GB" sz="2300">
                <a:solidFill>
                  <a:schemeClr val="dk1"/>
                </a:solidFill>
              </a:rPr>
              <a:t>k is an integer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also use cascading mod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also add even smaller noise after</a:t>
            </a:r>
            <a:endParaRPr sz="2300"/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149" y="3200525"/>
            <a:ext cx="1653625" cy="16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7875" y="3199079"/>
            <a:ext cx="1653625" cy="164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4600" y="3202637"/>
            <a:ext cx="1653625" cy="16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3300" y="3204713"/>
            <a:ext cx="1638175" cy="1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6"/>
          <p:cNvSpPr txBox="1"/>
          <p:nvPr/>
        </p:nvSpPr>
        <p:spPr>
          <a:xfrm>
            <a:off x="131713" y="4808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Mod 3</a:t>
            </a:r>
            <a:endParaRPr sz="800"/>
          </a:p>
        </p:txBody>
      </p:sp>
      <p:sp>
        <p:nvSpPr>
          <p:cNvPr id="249" name="Google Shape;249;p36"/>
          <p:cNvSpPr txBox="1"/>
          <p:nvPr/>
        </p:nvSpPr>
        <p:spPr>
          <a:xfrm>
            <a:off x="1988425" y="4808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Mod 5</a:t>
            </a:r>
            <a:endParaRPr sz="800"/>
          </a:p>
        </p:txBody>
      </p:sp>
      <p:sp>
        <p:nvSpPr>
          <p:cNvPr id="250" name="Google Shape;250;p36"/>
          <p:cNvSpPr txBox="1"/>
          <p:nvPr/>
        </p:nvSpPr>
        <p:spPr>
          <a:xfrm>
            <a:off x="3845150" y="4808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Noisy Mod 5</a:t>
            </a:r>
            <a:endParaRPr sz="800"/>
          </a:p>
        </p:txBody>
      </p:sp>
      <p:sp>
        <p:nvSpPr>
          <p:cNvPr id="251" name="Google Shape;251;p36"/>
          <p:cNvSpPr txBox="1"/>
          <p:nvPr/>
        </p:nvSpPr>
        <p:spPr>
          <a:xfrm>
            <a:off x="5656125" y="4808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Cascading Noisy Mod</a:t>
            </a:r>
            <a:endParaRPr sz="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ctrTitle"/>
          </p:nvPr>
        </p:nvSpPr>
        <p:spPr>
          <a:xfrm>
            <a:off x="311700" y="196475"/>
            <a:ext cx="8520600" cy="6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3D mosaics</a:t>
            </a:r>
            <a:endParaRPr sz="3880"/>
          </a:p>
        </p:txBody>
      </p:sp>
      <p:sp>
        <p:nvSpPr>
          <p:cNvPr id="257" name="Google Shape;257;p37"/>
          <p:cNvSpPr txBox="1"/>
          <p:nvPr/>
        </p:nvSpPr>
        <p:spPr>
          <a:xfrm>
            <a:off x="311700" y="850750"/>
            <a:ext cx="8143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Designing mosaics with depth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Adding plates under certain pixels to raise them up</a:t>
            </a:r>
            <a:endParaRPr sz="2300"/>
          </a:p>
        </p:txBody>
      </p:sp>
      <p:sp>
        <p:nvSpPr>
          <p:cNvPr id="258" name="Google Shape;258;p37"/>
          <p:cNvSpPr txBox="1"/>
          <p:nvPr/>
        </p:nvSpPr>
        <p:spPr>
          <a:xfrm>
            <a:off x="518100" y="4732250"/>
            <a:ext cx="183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`It’s Time` Album Art, Michael Bublé, 2005</a:t>
            </a:r>
            <a:endParaRPr sz="800"/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25" y="1963525"/>
            <a:ext cx="2450049" cy="245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200" y="1937038"/>
            <a:ext cx="2503027" cy="250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8925" y="1937038"/>
            <a:ext cx="2503027" cy="2503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37"/>
          <p:cNvCxnSpPr/>
          <p:nvPr/>
        </p:nvCxnSpPr>
        <p:spPr>
          <a:xfrm>
            <a:off x="2876138" y="3188538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ctrTitle"/>
          </p:nvPr>
        </p:nvSpPr>
        <p:spPr>
          <a:xfrm>
            <a:off x="311700" y="196475"/>
            <a:ext cx="8520600" cy="6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Depth maps</a:t>
            </a:r>
            <a:endParaRPr sz="3880"/>
          </a:p>
        </p:txBody>
      </p:sp>
      <p:sp>
        <p:nvSpPr>
          <p:cNvPr id="268" name="Google Shape;268;p38"/>
          <p:cNvSpPr txBox="1"/>
          <p:nvPr/>
        </p:nvSpPr>
        <p:spPr>
          <a:xfrm>
            <a:off x="311700" y="850750"/>
            <a:ext cx="8143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Usually used for portrait mode, etc.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Usually contain a depth value from 0-255 per pixel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Reduced from 256 to 2-5 levels for 3D Lego mosaics</a:t>
            </a:r>
            <a:endParaRPr sz="2300"/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399" y="2097550"/>
            <a:ext cx="3530501" cy="29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ctrTitle"/>
          </p:nvPr>
        </p:nvSpPr>
        <p:spPr>
          <a:xfrm>
            <a:off x="311700" y="196475"/>
            <a:ext cx="8520600" cy="6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Inferring d</a:t>
            </a:r>
            <a:r>
              <a:rPr lang="en-GB" sz="3880"/>
              <a:t>epth maps</a:t>
            </a:r>
            <a:endParaRPr sz="3880"/>
          </a:p>
        </p:txBody>
      </p:sp>
      <p:sp>
        <p:nvSpPr>
          <p:cNvPr id="275" name="Google Shape;275;p39"/>
          <p:cNvSpPr txBox="1"/>
          <p:nvPr/>
        </p:nvSpPr>
        <p:spPr>
          <a:xfrm>
            <a:off x="311700" y="850750"/>
            <a:ext cx="8143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What if a depth map for the image isn’t provided?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We can infer one using monocular depth estimation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Many algorithms for this exist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A bunch of these are neural network based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The one I use in production is MiDaS</a:t>
            </a:r>
            <a:endParaRPr sz="2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 sz="1300"/>
              <a:t>Ranftl, René, Katrin Lasinger, David Hafner, Konrad Schindler, and Vladlen Koltun. "Towards robust monocular depth estimation: Mixing datasets for zero-shot cross-dataset transfer." (2020). </a:t>
            </a:r>
            <a:r>
              <a:rPr i="1" lang="en-GB" sz="1300"/>
              <a:t>IEEE Transactions on Pattern Analysis and Machine Intelligence</a:t>
            </a:r>
            <a:endParaRPr i="1" sz="1300"/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49" y="3405849"/>
            <a:ext cx="1443475" cy="144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39"/>
          <p:cNvCxnSpPr/>
          <p:nvPr/>
        </p:nvCxnSpPr>
        <p:spPr>
          <a:xfrm>
            <a:off x="2369288" y="4127575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8" name="Google Shape;27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9400" y="3405850"/>
            <a:ext cx="1443476" cy="14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ctrTitle"/>
          </p:nvPr>
        </p:nvSpPr>
        <p:spPr>
          <a:xfrm>
            <a:off x="311700" y="4230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Backing plates</a:t>
            </a:r>
            <a:endParaRPr/>
          </a:p>
        </p:txBody>
      </p:sp>
      <p:sp>
        <p:nvSpPr>
          <p:cNvPr id="284" name="Google Shape;284;p40"/>
          <p:cNvSpPr txBox="1"/>
          <p:nvPr/>
        </p:nvSpPr>
        <p:spPr>
          <a:xfrm>
            <a:off x="367500" y="864250"/>
            <a:ext cx="846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Using plates in order to raise up the pixels to create depth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Generally one layer of plates per layer of depth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Can also fill in more space with bricks (for &gt;3 layers)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be annoying in many cases, affect reusability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Best to avoid plates with large areas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Difficult to remove</a:t>
            </a:r>
            <a:endParaRPr sz="2300"/>
          </a:p>
        </p:txBody>
      </p:sp>
      <p:pic>
        <p:nvPicPr>
          <p:cNvPr id="285" name="Google Shape;28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500" y="3206800"/>
            <a:ext cx="1840375" cy="182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500" y="3046850"/>
            <a:ext cx="1901050" cy="20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6175" y="3042879"/>
            <a:ext cx="1901050" cy="2028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ctrTitle"/>
          </p:nvPr>
        </p:nvSpPr>
        <p:spPr>
          <a:xfrm>
            <a:off x="311700" y="4230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Efficient Tiling</a:t>
            </a:r>
            <a:endParaRPr/>
          </a:p>
        </p:txBody>
      </p:sp>
      <p:sp>
        <p:nvSpPr>
          <p:cNvPr id="293" name="Google Shape;293;p41"/>
          <p:cNvSpPr txBox="1"/>
          <p:nvPr/>
        </p:nvSpPr>
        <p:spPr>
          <a:xfrm>
            <a:off x="339600" y="654725"/>
            <a:ext cx="84648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Want to minimize the number of plates used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Given a set of possible plate dimensions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Might want to exclude large plates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Solution: Sort by area, then fill from edges (‘stones + sand’)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Not perfect, but optimal in many cases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Guarantees adjacent small plates can’t be ‘merged’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Very fast</a:t>
            </a:r>
            <a:endParaRPr sz="2300"/>
          </a:p>
        </p:txBody>
      </p:sp>
      <p:pic>
        <p:nvPicPr>
          <p:cNvPr id="294" name="Google Shape;29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50" y="3317525"/>
            <a:ext cx="1768325" cy="177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41"/>
          <p:cNvCxnSpPr/>
          <p:nvPr/>
        </p:nvCxnSpPr>
        <p:spPr>
          <a:xfrm>
            <a:off x="2551763" y="4203713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6" name="Google Shape;29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575" y="3317524"/>
            <a:ext cx="1768325" cy="177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367400" y="1148100"/>
            <a:ext cx="84648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Who am I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Who is this presentation for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Disclaimer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Not all concepts here have publicly available code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I’ve linked the code for some more polished techniques</a:t>
            </a:r>
            <a:endParaRPr sz="2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ctrTitle"/>
          </p:nvPr>
        </p:nvSpPr>
        <p:spPr>
          <a:xfrm>
            <a:off x="311700" y="-173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Pixelization</a:t>
            </a:r>
            <a:endParaRPr/>
          </a:p>
        </p:txBody>
      </p:sp>
      <p:sp>
        <p:nvSpPr>
          <p:cNvPr id="302" name="Google Shape;302;p42"/>
          <p:cNvSpPr txBox="1"/>
          <p:nvPr/>
        </p:nvSpPr>
        <p:spPr>
          <a:xfrm>
            <a:off x="339600" y="613525"/>
            <a:ext cx="846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Pixelization vs. pixelation vs. image retargeting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Low resolution displays vs. pixel art and Lego mosaics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‘Quality’ can be subjective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Could help deal with blurred edges in Lego mosaics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‘anti-anti-aliasing’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Not as relevant for larger resolutions</a:t>
            </a:r>
            <a:endParaRPr sz="2300"/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82900"/>
            <a:ext cx="1728099" cy="17280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2"/>
          <p:cNvSpPr txBox="1"/>
          <p:nvPr/>
        </p:nvSpPr>
        <p:spPr>
          <a:xfrm>
            <a:off x="62500" y="475910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‘Red’ Album Art, Taylor Swift, 2012</a:t>
            </a:r>
            <a:endParaRPr sz="800"/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2950" y="2982900"/>
            <a:ext cx="1728101" cy="1728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42"/>
          <p:cNvCxnSpPr/>
          <p:nvPr/>
        </p:nvCxnSpPr>
        <p:spPr>
          <a:xfrm>
            <a:off x="2153013" y="384695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42"/>
          <p:cNvCxnSpPr/>
          <p:nvPr/>
        </p:nvCxnSpPr>
        <p:spPr>
          <a:xfrm>
            <a:off x="4785713" y="384695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8" name="Google Shape;30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7101" y="2979050"/>
            <a:ext cx="1744227" cy="1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ctrTitle"/>
          </p:nvPr>
        </p:nvSpPr>
        <p:spPr>
          <a:xfrm>
            <a:off x="311700" y="4230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Voting Majority</a:t>
            </a:r>
            <a:endParaRPr/>
          </a:p>
        </p:txBody>
      </p:sp>
      <p:sp>
        <p:nvSpPr>
          <p:cNvPr id="314" name="Google Shape;314;p43"/>
          <p:cNvSpPr txBox="1"/>
          <p:nvPr/>
        </p:nvSpPr>
        <p:spPr>
          <a:xfrm>
            <a:off x="339600" y="729075"/>
            <a:ext cx="846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Relatively fast method for fixing blurred edges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May mess up non edge pixels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Requires threshold tuning (for majority definition)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Requires grouping before voting (remove small variations)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Might make things expensive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Example: (30% threshold)</a:t>
            </a:r>
            <a:endParaRPr sz="2300"/>
          </a:p>
        </p:txBody>
      </p:sp>
      <p:cxnSp>
        <p:nvCxnSpPr>
          <p:cNvPr id="315" name="Google Shape;315;p43"/>
          <p:cNvCxnSpPr/>
          <p:nvPr/>
        </p:nvCxnSpPr>
        <p:spPr>
          <a:xfrm>
            <a:off x="1923238" y="3627013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43"/>
          <p:cNvSpPr txBox="1"/>
          <p:nvPr/>
        </p:nvSpPr>
        <p:spPr>
          <a:xfrm>
            <a:off x="339600" y="3018050"/>
            <a:ext cx="1938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40% ‘Pink’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15% ‘Green’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20% ‘Purple’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25% ‘White’</a:t>
            </a:r>
            <a:endParaRPr sz="2000"/>
          </a:p>
        </p:txBody>
      </p:sp>
      <p:sp>
        <p:nvSpPr>
          <p:cNvPr id="317" name="Google Shape;317;p43"/>
          <p:cNvSpPr txBox="1"/>
          <p:nvPr/>
        </p:nvSpPr>
        <p:spPr>
          <a:xfrm>
            <a:off x="339600" y="4570150"/>
            <a:ext cx="362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Note: each color here is a group around a hex code</a:t>
            </a:r>
            <a:endParaRPr sz="1100"/>
          </a:p>
        </p:txBody>
      </p:sp>
      <p:sp>
        <p:nvSpPr>
          <p:cNvPr id="318" name="Google Shape;318;p43"/>
          <p:cNvSpPr txBox="1"/>
          <p:nvPr/>
        </p:nvSpPr>
        <p:spPr>
          <a:xfrm>
            <a:off x="2665125" y="3403813"/>
            <a:ext cx="147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Choose Pink</a:t>
            </a:r>
            <a:endParaRPr sz="1700"/>
          </a:p>
        </p:txBody>
      </p:sp>
      <p:cxnSp>
        <p:nvCxnSpPr>
          <p:cNvPr id="319" name="Google Shape;319;p43"/>
          <p:cNvCxnSpPr/>
          <p:nvPr/>
        </p:nvCxnSpPr>
        <p:spPr>
          <a:xfrm>
            <a:off x="6279313" y="3627013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43"/>
          <p:cNvSpPr txBox="1"/>
          <p:nvPr/>
        </p:nvSpPr>
        <p:spPr>
          <a:xfrm>
            <a:off x="4661875" y="3018050"/>
            <a:ext cx="1938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25</a:t>
            </a:r>
            <a:r>
              <a:rPr lang="en-GB" sz="2000"/>
              <a:t>% ‘Pink’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25</a:t>
            </a:r>
            <a:r>
              <a:rPr lang="en-GB" sz="2000"/>
              <a:t>% ‘Green’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25</a:t>
            </a:r>
            <a:r>
              <a:rPr lang="en-GB" sz="2000"/>
              <a:t>% ‘Purple’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25</a:t>
            </a:r>
            <a:r>
              <a:rPr lang="en-GB" sz="2000"/>
              <a:t>% ‘White’</a:t>
            </a:r>
            <a:endParaRPr sz="2000"/>
          </a:p>
        </p:txBody>
      </p:sp>
      <p:sp>
        <p:nvSpPr>
          <p:cNvPr id="321" name="Google Shape;321;p43"/>
          <p:cNvSpPr txBox="1"/>
          <p:nvPr/>
        </p:nvSpPr>
        <p:spPr>
          <a:xfrm>
            <a:off x="7027800" y="3142225"/>
            <a:ext cx="1804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No winner;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Just average colors, as before</a:t>
            </a:r>
            <a:endParaRPr sz="17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ctrTitle"/>
          </p:nvPr>
        </p:nvSpPr>
        <p:spPr>
          <a:xfrm>
            <a:off x="311700" y="6422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Superpixels</a:t>
            </a:r>
            <a:endParaRPr/>
          </a:p>
        </p:txBody>
      </p:sp>
      <p:sp>
        <p:nvSpPr>
          <p:cNvPr id="327" name="Google Shape;327;p44"/>
          <p:cNvSpPr txBox="1"/>
          <p:nvPr/>
        </p:nvSpPr>
        <p:spPr>
          <a:xfrm>
            <a:off x="339600" y="823725"/>
            <a:ext cx="846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Gerstner, Timothy, et al. "Pixelated image abstraction." </a:t>
            </a:r>
            <a:r>
              <a:rPr i="1" lang="en-GB" sz="2300"/>
              <a:t>NPAR@ Expressive</a:t>
            </a:r>
            <a:r>
              <a:rPr lang="en-GB" sz="2300"/>
              <a:t>. 2012.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Designed for pixel art, so good for Lego mosaics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Can be expensive (many iterations usually used)</a:t>
            </a:r>
            <a:endParaRPr sz="2300"/>
          </a:p>
        </p:txBody>
      </p:sp>
      <p:sp>
        <p:nvSpPr>
          <p:cNvPr id="328" name="Google Shape;328;p44"/>
          <p:cNvSpPr txBox="1"/>
          <p:nvPr/>
        </p:nvSpPr>
        <p:spPr>
          <a:xfrm>
            <a:off x="530375" y="47658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Image s</a:t>
            </a:r>
            <a:r>
              <a:rPr lang="en-GB" sz="800"/>
              <a:t>ource: Same as citation</a:t>
            </a:r>
            <a:endParaRPr sz="800"/>
          </a:p>
        </p:txBody>
      </p:sp>
      <p:pic>
        <p:nvPicPr>
          <p:cNvPr id="329" name="Google Shape;32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75" y="2778525"/>
            <a:ext cx="4399872" cy="20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/>
          <p:nvPr>
            <p:ph type="ctrTitle"/>
          </p:nvPr>
        </p:nvSpPr>
        <p:spPr>
          <a:xfrm>
            <a:off x="311700" y="6422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Seam Carving</a:t>
            </a:r>
            <a:endParaRPr/>
          </a:p>
        </p:txBody>
      </p:sp>
      <p:sp>
        <p:nvSpPr>
          <p:cNvPr id="335" name="Google Shape;335;p45"/>
          <p:cNvSpPr txBox="1"/>
          <p:nvPr/>
        </p:nvSpPr>
        <p:spPr>
          <a:xfrm>
            <a:off x="339600" y="823725"/>
            <a:ext cx="846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Avidan, Shai, and Ariel Shamir. "Seam carving for content-aware image resizing." </a:t>
            </a:r>
            <a:r>
              <a:rPr i="1" lang="en-GB" sz="2300"/>
              <a:t>ACM SIGGRAPH 2007 papers</a:t>
            </a:r>
            <a:r>
              <a:rPr lang="en-GB" sz="2300"/>
              <a:t>. 2007. 10-es.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Can be expensive depending on input size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Likely need to use a variation to target the remaining edges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Could help deal with segmented backgrounds</a:t>
            </a:r>
            <a:endParaRPr sz="2300"/>
          </a:p>
        </p:txBody>
      </p:sp>
      <p:sp>
        <p:nvSpPr>
          <p:cNvPr id="336" name="Google Shape;336;p45"/>
          <p:cNvSpPr txBox="1"/>
          <p:nvPr/>
        </p:nvSpPr>
        <p:spPr>
          <a:xfrm>
            <a:off x="530375" y="48420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Image source: Same as citation</a:t>
            </a:r>
            <a:endParaRPr sz="800"/>
          </a:p>
        </p:txBody>
      </p:sp>
      <p:pic>
        <p:nvPicPr>
          <p:cNvPr id="337" name="Google Shape;33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600" y="3045525"/>
            <a:ext cx="6293033" cy="18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/>
          <p:nvPr>
            <p:ph type="ctrTitle"/>
          </p:nvPr>
        </p:nvSpPr>
        <p:spPr>
          <a:xfrm>
            <a:off x="311700" y="9637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Links</a:t>
            </a:r>
            <a:endParaRPr/>
          </a:p>
        </p:txBody>
      </p:sp>
      <p:sp>
        <p:nvSpPr>
          <p:cNvPr id="343" name="Google Shape;343;p46"/>
          <p:cNvSpPr txBox="1"/>
          <p:nvPr/>
        </p:nvSpPr>
        <p:spPr>
          <a:xfrm>
            <a:off x="339600" y="864250"/>
            <a:ext cx="846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github.com/debkbanerji/lego-art-remix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See citations for non Lego art specific algorithm code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See </a:t>
            </a:r>
            <a:r>
              <a:rPr lang="en-GB" sz="23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lego-art-remix.debkbanerji.com</a:t>
            </a:r>
            <a:r>
              <a:rPr lang="en-GB" sz="2300"/>
              <a:t> if you don’t care about code and just want to use a Lego mosaic tool</a:t>
            </a:r>
            <a:endParaRPr sz="2300"/>
          </a:p>
        </p:txBody>
      </p:sp>
      <p:pic>
        <p:nvPicPr>
          <p:cNvPr id="344" name="Google Shape;34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600" y="2465050"/>
            <a:ext cx="2565650" cy="25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7"/>
          <p:cNvSpPr txBox="1"/>
          <p:nvPr>
            <p:ph type="ctrTitle"/>
          </p:nvPr>
        </p:nvSpPr>
        <p:spPr>
          <a:xfrm>
            <a:off x="311700" y="9637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 &amp; A</a:t>
            </a:r>
            <a:endParaRPr/>
          </a:p>
        </p:txBody>
      </p:sp>
      <p:sp>
        <p:nvSpPr>
          <p:cNvPr id="350" name="Google Shape;350;p47"/>
          <p:cNvSpPr txBox="1"/>
          <p:nvPr/>
        </p:nvSpPr>
        <p:spPr>
          <a:xfrm>
            <a:off x="311700" y="843975"/>
            <a:ext cx="8464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If you have a feature request for Lego Art Remix specifically, you can also open an issue on </a:t>
            </a:r>
            <a:r>
              <a:rPr lang="en-GB" sz="23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github.com/debkbanerji/lego-art-remix/issues</a:t>
            </a:r>
            <a:endParaRPr sz="2300"/>
          </a:p>
        </p:txBody>
      </p:sp>
      <p:pic>
        <p:nvPicPr>
          <p:cNvPr id="351" name="Google Shape;35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600" y="2465050"/>
            <a:ext cx="2565650" cy="25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lego mosaic</a:t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367400" y="843300"/>
            <a:ext cx="8464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Also known as ‘Lego Art’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Brief history</a:t>
            </a:r>
            <a:endParaRPr sz="2300"/>
          </a:p>
        </p:txBody>
      </p:sp>
      <p:sp>
        <p:nvSpPr>
          <p:cNvPr id="76" name="Google Shape;76;p16"/>
          <p:cNvSpPr txBox="1"/>
          <p:nvPr/>
        </p:nvSpPr>
        <p:spPr>
          <a:xfrm>
            <a:off x="475525" y="483570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Image source: Lego.com</a:t>
            </a:r>
            <a:endParaRPr sz="8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75" y="1736100"/>
            <a:ext cx="5051825" cy="31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Lego mosaic software</a:t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67400" y="1148100"/>
            <a:ext cx="846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/>
              <a:t>Has also existed for a while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Some even created by Lego themselves!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Designed to assist humans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What we’re going to explore today</a:t>
            </a:r>
            <a:endParaRPr sz="23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748900"/>
            <a:ext cx="7584057" cy="22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 won’t speak about</a:t>
            </a: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367400" y="1148100"/>
            <a:ext cx="84648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Project architecture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Deployment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Security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Performance optimizations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Memory management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HTML canvas usage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Interactive pixel editing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PDF generation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Neural network deployment + details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Other software engineering stuff</a:t>
            </a:r>
            <a:endParaRPr sz="2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panic!</a:t>
            </a:r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367400" y="1148100"/>
            <a:ext cx="8464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Don’t worry if you don’t understand the details of the Math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It’s way more useful to focus on understanding the ideas the Math is trying to capture</a:t>
            </a:r>
            <a:endParaRPr sz="2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distance</a:t>
            </a:r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367400" y="1148100"/>
            <a:ext cx="8464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Computer representation of colors (RGB, Hex Codes)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What is color distance?</a:t>
            </a:r>
            <a:endParaRPr sz="2300"/>
          </a:p>
        </p:txBody>
      </p:sp>
      <p:sp>
        <p:nvSpPr>
          <p:cNvPr id="103" name="Google Shape;103;p20"/>
          <p:cNvSpPr txBox="1"/>
          <p:nvPr/>
        </p:nvSpPr>
        <p:spPr>
          <a:xfrm>
            <a:off x="-293975" y="2123650"/>
            <a:ext cx="952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colorDist(</a:t>
            </a:r>
            <a:r>
              <a:rPr b="1" lang="en-GB" sz="2400">
                <a:solidFill>
                  <a:srgbClr val="FC33FF"/>
                </a:solidFill>
              </a:rPr>
              <a:t>#FC33FF</a:t>
            </a:r>
            <a:r>
              <a:rPr b="1" lang="en-GB" sz="2400">
                <a:solidFill>
                  <a:schemeClr val="dk1"/>
                </a:solidFill>
              </a:rPr>
              <a:t>, </a:t>
            </a:r>
            <a:r>
              <a:rPr b="1" lang="en-GB" sz="2400">
                <a:solidFill>
                  <a:srgbClr val="8033FF"/>
                </a:solidFill>
              </a:rPr>
              <a:t>#8033FF</a:t>
            </a:r>
            <a:r>
              <a:rPr b="1" lang="en-GB" sz="2400">
                <a:solidFill>
                  <a:schemeClr val="dk1"/>
                </a:solidFill>
              </a:rPr>
              <a:t>) &lt; </a:t>
            </a:r>
            <a:r>
              <a:rPr b="1" lang="en-GB" sz="2400">
                <a:solidFill>
                  <a:schemeClr val="dk1"/>
                </a:solidFill>
              </a:rPr>
              <a:t>colorDist(</a:t>
            </a:r>
            <a:r>
              <a:rPr b="1" lang="en-GB" sz="2400">
                <a:solidFill>
                  <a:srgbClr val="FC33FF"/>
                </a:solidFill>
              </a:rPr>
              <a:t>#FC33FF</a:t>
            </a:r>
            <a:r>
              <a:rPr b="1" lang="en-GB" sz="2400">
                <a:solidFill>
                  <a:schemeClr val="dk1"/>
                </a:solidFill>
              </a:rPr>
              <a:t>, </a:t>
            </a:r>
            <a:r>
              <a:rPr b="1" lang="en-GB" sz="2400">
                <a:solidFill>
                  <a:srgbClr val="176C14"/>
                </a:solidFill>
              </a:rPr>
              <a:t>#176C14</a:t>
            </a:r>
            <a:r>
              <a:rPr b="1" lang="en-GB" sz="2400">
                <a:solidFill>
                  <a:schemeClr val="dk1"/>
                </a:solidFill>
              </a:rPr>
              <a:t>)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An example color distance function</a:t>
            </a:r>
            <a:endParaRPr sz="3880"/>
          </a:p>
        </p:txBody>
      </p:sp>
      <p:sp>
        <p:nvSpPr>
          <p:cNvPr id="109" name="Google Shape;109;p21"/>
          <p:cNvSpPr txBox="1"/>
          <p:nvPr/>
        </p:nvSpPr>
        <p:spPr>
          <a:xfrm>
            <a:off x="367400" y="1148100"/>
            <a:ext cx="846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Euclidean RGB is relatively simple to code + interpret</a:t>
            </a:r>
            <a:endParaRPr sz="2300"/>
          </a:p>
        </p:txBody>
      </p:sp>
      <p:sp>
        <p:nvSpPr>
          <p:cNvPr id="110" name="Google Shape;110;p21"/>
          <p:cNvSpPr txBox="1"/>
          <p:nvPr/>
        </p:nvSpPr>
        <p:spPr>
          <a:xfrm>
            <a:off x="367400" y="3853875"/>
            <a:ext cx="8464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More sophisticated functions include CIE94, CIEDE2000, Euclidean LAB, etc.</a:t>
            </a:r>
            <a:endParaRPr sz="2300"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650" y="1839300"/>
            <a:ext cx="1862176" cy="186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956650" y="3672200"/>
            <a:ext cx="308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</a:t>
            </a:r>
            <a:r>
              <a:rPr lang="en-GB" sz="800"/>
              <a:t>https://en.wikipedia.org/wiki/Three-dimensional_space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